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23"/>
  </p:notesMasterIdLst>
  <p:handoutMasterIdLst>
    <p:handoutMasterId r:id="rId24"/>
  </p:handoutMasterIdLst>
  <p:sldIdLst>
    <p:sldId id="757" r:id="rId3"/>
    <p:sldId id="833" r:id="rId4"/>
    <p:sldId id="834" r:id="rId5"/>
    <p:sldId id="835" r:id="rId6"/>
    <p:sldId id="836" r:id="rId7"/>
    <p:sldId id="846" r:id="rId8"/>
    <p:sldId id="847" r:id="rId9"/>
    <p:sldId id="848" r:id="rId10"/>
    <p:sldId id="837" r:id="rId11"/>
    <p:sldId id="838" r:id="rId12"/>
    <p:sldId id="840" r:id="rId13"/>
    <p:sldId id="841" r:id="rId14"/>
    <p:sldId id="842" r:id="rId15"/>
    <p:sldId id="851" r:id="rId16"/>
    <p:sldId id="852" r:id="rId17"/>
    <p:sldId id="843" r:id="rId18"/>
    <p:sldId id="844" r:id="rId19"/>
    <p:sldId id="845" r:id="rId20"/>
    <p:sldId id="849" r:id="rId21"/>
    <p:sldId id="850" r:id="rId22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86" d="100"/>
          <a:sy n="86" d="100"/>
        </p:scale>
        <p:origin x="115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3-08-30T13:25:31.0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33 1305 0,'0'0'625'15,"0"0"-417"-15,0 0 58 16,0 0-123-16,0 0-113 16,0 0-30-16,0 0-9 15,0-33-21-15,16 33-68 16,-2 0-109-16,-1 0-78 16,-10 0-434-16</inkml:trace>
</inkml:ink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8/30/2023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>
                <a:latin typeface="+mj-lt"/>
                <a:ea typeface="+mj-ea"/>
                <a:cs typeface="+mj-cs"/>
              </a:rPr>
              <a:t>BAN 6025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Review:  Multiple Linear Regression          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0BBF-12B7-4B46-9364-D7CCD7DC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interaction?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40E2E-3E95-40F8-A55B-B71EFC5E5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interaction term is present when the effect of one of the explanatory variables on the response variable depends in some way on a second variable.</a:t>
            </a:r>
          </a:p>
          <a:p>
            <a:r>
              <a:rPr lang="en-US" dirty="0"/>
              <a:t>In other words, if there is an interaction between variables x1 and x2, the change in y for a 1 unit change in x1 will be different at different levels of x2.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20B25-5666-4824-8DFA-619F94692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00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05421-694A-4738-95E1-3A6044FC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(continued)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58B760-33A5-4646-93E7-AA15C915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11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187FD-552E-43AF-A4B1-EEC22138C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435" y="1600200"/>
            <a:ext cx="6989065" cy="416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21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A925-9150-46C7-9AE6-C43E4D15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1811C7-4B0F-4B22-8035-B6FD4ECF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12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8FF358-D286-4874-9A21-7DF85325C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97" y="1600200"/>
            <a:ext cx="6164785" cy="328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7BEBAF-2631-4DFF-9619-7AA7B89CE06D}"/>
              </a:ext>
            </a:extLst>
          </p:cNvPr>
          <p:cNvSpPr txBox="1"/>
          <p:nvPr/>
        </p:nvSpPr>
        <p:spPr>
          <a:xfrm>
            <a:off x="872297" y="525780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interaction between Number of Bedrooms and Size of the House</a:t>
            </a:r>
          </a:p>
        </p:txBody>
      </p:sp>
    </p:spTree>
    <p:extLst>
      <p:ext uri="{BB962C8B-B14F-4D97-AF65-F5344CB8AC3E}">
        <p14:creationId xmlns:p14="http://schemas.microsoft.com/office/powerpoint/2010/main" val="1236068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A925-9150-46C7-9AE6-C43E4D15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1811C7-4B0F-4B22-8035-B6FD4ECF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13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7BEBAF-2631-4DFF-9619-7AA7B89CE06D}"/>
              </a:ext>
            </a:extLst>
          </p:cNvPr>
          <p:cNvSpPr txBox="1"/>
          <p:nvPr/>
        </p:nvSpPr>
        <p:spPr>
          <a:xfrm>
            <a:off x="872297" y="525780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 between Number of Bedrooms and Size of the House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F9205-4D95-47C4-871F-0A977406A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97" y="1508120"/>
            <a:ext cx="5982091" cy="310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76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C7A9-8B2A-4ED9-A645-0964CBEE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Kelly Blue Book Interactions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6841CA-5419-4137-9A43-A3A28210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14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6DE80F-3D1F-4771-AB2E-33B59B503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06" y="1288302"/>
            <a:ext cx="5136325" cy="16003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05A2F4-67F5-4779-BF8F-54F02A740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153" y="3272297"/>
            <a:ext cx="5890770" cy="31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650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EDF63-F539-4C19-83F2-C82B32BAB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Kelly Blue Book Interactions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FDCA87-48C0-414D-99F0-21CA4BD00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DB0F0-7A1E-41D7-9BDD-A9FA7D846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853370"/>
              </p:ext>
            </p:extLst>
          </p:nvPr>
        </p:nvGraphicFramePr>
        <p:xfrm>
          <a:off x="1269507" y="1999943"/>
          <a:ext cx="4785064" cy="3368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93283">
                  <a:extLst>
                    <a:ext uri="{9D8B030D-6E8A-4147-A177-3AD203B41FA5}">
                      <a16:colId xmlns:a16="http://schemas.microsoft.com/office/drawing/2014/main" val="3949768643"/>
                    </a:ext>
                  </a:extLst>
                </a:gridCol>
                <a:gridCol w="1496287">
                  <a:extLst>
                    <a:ext uri="{9D8B030D-6E8A-4147-A177-3AD203B41FA5}">
                      <a16:colId xmlns:a16="http://schemas.microsoft.com/office/drawing/2014/main" val="3133436874"/>
                    </a:ext>
                  </a:extLst>
                </a:gridCol>
                <a:gridCol w="2295494">
                  <a:extLst>
                    <a:ext uri="{9D8B030D-6E8A-4147-A177-3AD203B41FA5}">
                      <a16:colId xmlns:a16="http://schemas.microsoft.com/office/drawing/2014/main" val="383062578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Interaction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Interaction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9656853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4 Cylinder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4720193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17756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16668.1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8442506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11000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17606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16618.1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0164914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Price Change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-150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-50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730031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789583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8 Cylinder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776165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33867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35916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0608823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11000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33717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35546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39701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Change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-150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-370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62527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04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45BC0-7040-4D88-A2A0-63AA450A4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Polynomial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1ECB-CF57-4E24-BD92-D429A06DC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relationship between the response variable and the explanatory variable exhibits a quadratic or cubic (or other higher order) relationship rather than a linear relationship, higher order terms can be added to the model to account for that curvature.</a:t>
            </a:r>
          </a:p>
          <a:p>
            <a:r>
              <a:rPr lang="en-US" dirty="0"/>
              <a:t>If the curvature is not recognized during the exploratory phase of the analysis, it will often be revealed during the post-hoc analysis of the residuals.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61797-B73E-46EF-AF8D-EB13B38D7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8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C4AF4-D526-462D-AC83-E1C3E7F50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9067D2-B253-4250-9021-42107BE24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17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F583CC-265D-4205-87C3-D9CA81B87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605" y="1600200"/>
            <a:ext cx="5182049" cy="43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87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4FE23-C276-4BB6-BC29-5B20D37C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Housing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EDE903-A146-4320-B0A8-F01CADD02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18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EC6EE-2967-48D6-8377-5AE528C53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095" y="1888483"/>
            <a:ext cx="5304835" cy="384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E2914-38F6-42F8-9AC4-B9A9FDF9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57" y="53001"/>
            <a:ext cx="7556313" cy="772622"/>
          </a:xfrm>
        </p:spPr>
        <p:txBody>
          <a:bodyPr/>
          <a:lstStyle/>
          <a:p>
            <a:r>
              <a:rPr lang="en-US" dirty="0"/>
              <a:t>Categorical Variables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26A579-A503-4116-81D7-628E2D86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19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50E9B0-A400-423D-8F1C-86EC83891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57" y="898079"/>
            <a:ext cx="4597307" cy="3551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3A8A14-320D-42FD-8F1A-249FB890C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319" y="3429001"/>
            <a:ext cx="4264896" cy="329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1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Linear Regression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DF07A0A-D5DA-420E-A7FD-35F35498C9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084" y="1612900"/>
                <a:ext cx="8057309" cy="48006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spcBef>
                    <a:spcPts val="2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2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6858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914400" indent="-228600" algn="l" defTabSz="914400" rtl="0" eaLnBrk="1" latinLnBrk="0" hangingPunct="1">
                  <a:spcBef>
                    <a:spcPts val="6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143000" indent="-228600" algn="l" defTabSz="914400" rtl="0" eaLnBrk="1" latinLnBrk="0" hangingPunct="1">
                  <a:spcBef>
                    <a:spcPts val="6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n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377950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"/>
                  <a:defRPr lang="en-US" sz="1800" kern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603375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"/>
                  <a:defRPr lang="en-US" sz="1800" kern="1200" baseline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830388" indent="-228600" algn="l" defTabSz="914400" rtl="0" eaLnBrk="1" latinLnBrk="0" hangingPunct="1">
                  <a:spcBef>
                    <a:spcPct val="20000"/>
                  </a:spcBef>
                  <a:buClr>
                    <a:schemeClr val="accent1">
                      <a:lumMod val="60000"/>
                      <a:lumOff val="40000"/>
                    </a:schemeClr>
                  </a:buClr>
                  <a:buSzPct val="75000"/>
                  <a:buFont typeface="Wingdings" pitchFamily="2" charset="2"/>
                  <a:buChar char=""/>
                  <a:defRPr lang="en-US" sz="1800" kern="1200" baseline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057400" indent="-228600" algn="l" defTabSz="914400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"/>
                  <a:defRPr lang="en-US" sz="1800" kern="1200" baseline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Extends simple linear regression concepts to include several independent variables (predictors).</a:t>
                </a:r>
              </a:p>
              <a:p>
                <a:r>
                  <a:rPr lang="en-US" dirty="0"/>
                  <a:t>Useful when a single predictor model is inadequate for predicting the response variable.</a:t>
                </a:r>
              </a:p>
              <a:p>
                <a:r>
                  <a:rPr lang="en-US" dirty="0"/>
                  <a:t>Form of the multiple regression model:</a:t>
                </a:r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sz="1800" dirty="0"/>
              </a:p>
              <a:p>
                <a:r>
                  <a:rPr lang="en-US" dirty="0" err="1"/>
                  <a:t>b</a:t>
                </a:r>
                <a:r>
                  <a:rPr lang="en-US" baseline="-25000" dirty="0" err="1"/>
                  <a:t>o</a:t>
                </a:r>
                <a:r>
                  <a:rPr lang="en-US" dirty="0"/>
                  <a:t> is the intercept (value of y when all x’s are equal to 0)</a:t>
                </a:r>
              </a:p>
              <a:p>
                <a:r>
                  <a:rPr lang="en-US" dirty="0"/>
                  <a:t>The coefficients b</a:t>
                </a:r>
                <a:r>
                  <a:rPr lang="en-US" baseline="-25000" dirty="0"/>
                  <a:t>1</a:t>
                </a:r>
                <a:r>
                  <a:rPr lang="en-US" dirty="0"/>
                  <a:t> to </a:t>
                </a:r>
                <a:r>
                  <a:rPr lang="en-US" dirty="0" err="1"/>
                  <a:t>b</a:t>
                </a:r>
                <a:r>
                  <a:rPr lang="en-US" baseline="-25000" dirty="0" err="1"/>
                  <a:t>k</a:t>
                </a:r>
                <a:r>
                  <a:rPr lang="en-US" dirty="0"/>
                  <a:t> describe the change in y for a 1-unit change in x</a:t>
                </a:r>
                <a:r>
                  <a:rPr lang="en-US" baseline="-25000" dirty="0"/>
                  <a:t>i</a:t>
                </a:r>
                <a:r>
                  <a:rPr lang="en-US" dirty="0"/>
                  <a:t> </a:t>
                </a:r>
                <a:r>
                  <a:rPr lang="en-US" i="1" dirty="0"/>
                  <a:t>while holding all other x-values constant</a:t>
                </a:r>
                <a:r>
                  <a:rPr lang="en-US" dirty="0"/>
                  <a:t>.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DF07A0A-D5DA-420E-A7FD-35F35498C9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084" y="1612900"/>
                <a:ext cx="8057309" cy="4800600"/>
              </a:xfrm>
              <a:prstGeom prst="rect">
                <a:avLst/>
              </a:prstGeom>
              <a:blipFill>
                <a:blip r:embed="rId2"/>
                <a:stretch>
                  <a:fillRect l="-227" t="-762" r="-6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BEC4D5E-774A-4DD5-877E-EF7A1515E762}"/>
                  </a:ext>
                </a:extLst>
              </p14:cNvPr>
              <p14:cNvContentPartPr/>
              <p14:nvPr/>
            </p14:nvContentPartPr>
            <p14:xfrm>
              <a:off x="582679" y="305308"/>
              <a:ext cx="16920" cy="12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EC4D5E-774A-4DD5-877E-EF7A1515E76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679" y="296308"/>
                <a:ext cx="34560" cy="2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2663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DD5DE-BFD6-44C8-A8EB-F5C5543B6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00" y="146742"/>
            <a:ext cx="7556313" cy="1116106"/>
          </a:xfrm>
        </p:spPr>
        <p:txBody>
          <a:bodyPr/>
          <a:lstStyle/>
          <a:p>
            <a:r>
              <a:rPr lang="en-US" dirty="0"/>
              <a:t>Categorical Variables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F8326B-BDB4-424A-A0D7-1254F73E8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20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3253E1-B7D7-4314-84D1-04C0E9820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791" y="2241240"/>
            <a:ext cx="5766167" cy="4451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689CB8-DB97-46C9-BE8F-DDEA2EE75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55" y="850624"/>
            <a:ext cx="6843353" cy="178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22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1E7D4-60F5-4711-96CE-64D2B250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FF755-2906-416F-8A39-D458E991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" y="1506976"/>
            <a:ext cx="7556313" cy="4144963"/>
          </a:xfrm>
        </p:spPr>
        <p:txBody>
          <a:bodyPr/>
          <a:lstStyle/>
          <a:p>
            <a:r>
              <a:rPr lang="en-US" dirty="0"/>
              <a:t>Building multiple linear regression models is a highly iterative process.</a:t>
            </a:r>
          </a:p>
          <a:p>
            <a:r>
              <a:rPr lang="en-US" dirty="0"/>
              <a:t>It is as much art as it is science.</a:t>
            </a:r>
          </a:p>
          <a:p>
            <a:r>
              <a:rPr lang="en-US" dirty="0"/>
              <a:t>It requires an understanding of both the business context and the statistical method.</a:t>
            </a:r>
          </a:p>
          <a:p>
            <a:r>
              <a:rPr lang="en-US" dirty="0"/>
              <a:t>There is no absolute right or wrong model.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7B1B0-D2F2-48A2-A5D1-626649E8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Oval Callout 3">
            <a:extLst>
              <a:ext uri="{FF2B5EF4-FFF2-40B4-BE49-F238E27FC236}">
                <a16:creationId xmlns:a16="http://schemas.microsoft.com/office/drawing/2014/main" id="{F5EB5733-055E-4079-A0DE-0D6120430118}"/>
              </a:ext>
            </a:extLst>
          </p:cNvPr>
          <p:cNvSpPr/>
          <p:nvPr/>
        </p:nvSpPr>
        <p:spPr>
          <a:xfrm>
            <a:off x="1892300" y="4335360"/>
            <a:ext cx="3911600" cy="1445301"/>
          </a:xfrm>
          <a:prstGeom prst="wedgeEllipseCallout">
            <a:avLst>
              <a:gd name="adj1" fmla="val -60613"/>
              <a:gd name="adj2" fmla="val 44151"/>
            </a:avLst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09CD86-3F38-415A-819F-C2D8CD5F3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569" y="4998058"/>
            <a:ext cx="1249463" cy="1565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6FBFE4-58AB-4F72-A7F9-C5205618176B}"/>
              </a:ext>
            </a:extLst>
          </p:cNvPr>
          <p:cNvSpPr txBox="1"/>
          <p:nvPr/>
        </p:nvSpPr>
        <p:spPr>
          <a:xfrm>
            <a:off x="2402784" y="4584108"/>
            <a:ext cx="34500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“Essentially, all models are wrong, but some are useful.”   - George E. P. Box</a:t>
            </a:r>
          </a:p>
        </p:txBody>
      </p:sp>
    </p:spTree>
    <p:extLst>
      <p:ext uri="{BB962C8B-B14F-4D97-AF65-F5344CB8AC3E}">
        <p14:creationId xmlns:p14="http://schemas.microsoft.com/office/powerpoint/2010/main" val="404271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2355B-2742-40D3-95C0-1102B538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A0270-704F-4237-880E-2C7C7C891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 by examining pairwise relationships between the response and each explanatory variable</a:t>
            </a:r>
          </a:p>
          <a:p>
            <a:pPr lvl="1"/>
            <a:r>
              <a:rPr lang="en-US" dirty="0"/>
              <a:t>Scatterplots, correlations</a:t>
            </a:r>
          </a:p>
          <a:p>
            <a:pPr lvl="1"/>
            <a:r>
              <a:rPr lang="en-US" dirty="0"/>
              <a:t>Select initial subset to begin building model</a:t>
            </a:r>
          </a:p>
          <a:p>
            <a:r>
              <a:rPr lang="en-US" dirty="0"/>
              <a:t>Systematically add and remove explanatory variables from the model</a:t>
            </a:r>
          </a:p>
          <a:p>
            <a:pPr lvl="1"/>
            <a:r>
              <a:rPr lang="en-US" dirty="0"/>
              <a:t>“by hand” or using automatic techniques (forward, backward, stepwise)</a:t>
            </a:r>
          </a:p>
          <a:p>
            <a:r>
              <a:rPr lang="en-US" dirty="0"/>
              <a:t>Examine the residual plots to look for potential violations of the regression assumptions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6EB15-C2EB-486E-9D2F-54693BA7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0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A0C2A-7820-4CA9-94CE-57EA4092E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B5137-23AD-4B27-BFA5-BCD895F94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3" y="1511300"/>
            <a:ext cx="7876336" cy="47625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check for normality</a:t>
            </a:r>
          </a:p>
          <a:p>
            <a:pPr lvl="1"/>
            <a:r>
              <a:rPr lang="en-US" dirty="0"/>
              <a:t>Histogram of residuals</a:t>
            </a:r>
          </a:p>
          <a:p>
            <a:pPr lvl="1"/>
            <a:r>
              <a:rPr lang="en-US" dirty="0"/>
              <a:t>Normal quantile (Q-Q) plot</a:t>
            </a:r>
          </a:p>
          <a:p>
            <a:pPr lvl="1"/>
            <a:r>
              <a:rPr lang="en-US" dirty="0"/>
              <a:t>Use transformation such as log or square root to address non-normality</a:t>
            </a:r>
          </a:p>
          <a:p>
            <a:r>
              <a:rPr lang="en-US" dirty="0"/>
              <a:t>To check for heteroskedasticity</a:t>
            </a:r>
          </a:p>
          <a:p>
            <a:pPr lvl="1"/>
            <a:r>
              <a:rPr lang="en-US" dirty="0"/>
              <a:t>Scatterplot of residuals vs predicted values or residuals vs individual x-variable</a:t>
            </a:r>
          </a:p>
          <a:p>
            <a:pPr lvl="1"/>
            <a:r>
              <a:rPr lang="en-US" dirty="0"/>
              <a:t>Use transformation such as log or square root to address heteroskedasticity</a:t>
            </a:r>
          </a:p>
          <a:p>
            <a:r>
              <a:rPr lang="en-US" dirty="0"/>
              <a:t>Multicollinearity</a:t>
            </a:r>
          </a:p>
          <a:p>
            <a:pPr lvl="1"/>
            <a:r>
              <a:rPr lang="en-US" dirty="0"/>
              <a:t>Look for instability in coefficients (sign, significance), correlation between x-variables, high VIF</a:t>
            </a:r>
          </a:p>
          <a:p>
            <a:pPr lvl="1"/>
            <a:r>
              <a:rPr lang="en-US" dirty="0"/>
              <a:t>Remove one of the correlated variables from the model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B16C0-92A2-48E7-9282-A917EF79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3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CC83-1E6C-4821-9B5F-11A92513A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11" y="49306"/>
            <a:ext cx="7556313" cy="1116106"/>
          </a:xfrm>
        </p:spPr>
        <p:txBody>
          <a:bodyPr/>
          <a:lstStyle/>
          <a:p>
            <a:r>
              <a:rPr lang="en-US" dirty="0"/>
              <a:t>Kelly Blue Book Example </a:t>
            </a:r>
            <a:br>
              <a:rPr lang="en-US" dirty="0"/>
            </a:br>
            <a:r>
              <a:rPr lang="en-US" dirty="0"/>
              <a:t>                                             </a:t>
            </a:r>
            <a:r>
              <a:rPr lang="en-US" sz="2000" dirty="0" err="1"/>
              <a:t>Rsquare</a:t>
            </a:r>
            <a:r>
              <a:rPr lang="en-US" sz="2000" dirty="0"/>
              <a:t> = 0.446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12603A-8A95-47CC-B958-5F4BB3FA0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6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FB50C9-9C50-42A3-8C0E-ECF89961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29" y="3055667"/>
            <a:ext cx="5036818" cy="38511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D59F64-3B92-4862-B1EA-641F49ACF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5" y="607360"/>
            <a:ext cx="5036818" cy="313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7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903E6-CD6C-4B1F-8EAF-CD69DAFDC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35" y="146743"/>
            <a:ext cx="7556313" cy="1116106"/>
          </a:xfrm>
        </p:spPr>
        <p:txBody>
          <a:bodyPr/>
          <a:lstStyle/>
          <a:p>
            <a:r>
              <a:rPr lang="en-US" dirty="0"/>
              <a:t>Log Transformation </a:t>
            </a:r>
            <a:r>
              <a:rPr lang="en-US" sz="2000" dirty="0"/>
              <a:t>(</a:t>
            </a:r>
            <a:r>
              <a:rPr lang="en-US" sz="2000" dirty="0" err="1"/>
              <a:t>Rsquare</a:t>
            </a:r>
            <a:r>
              <a:rPr lang="en-US" sz="2000" dirty="0"/>
              <a:t> = 0.484)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F779DA-655D-4079-BC92-BC0173D7C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7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3E7B0-92E1-4976-BC51-487381E6B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3992" y="3604334"/>
            <a:ext cx="4255373" cy="3253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946A61-7272-4E87-9899-E58A2F9A9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34" y="835485"/>
            <a:ext cx="5025126" cy="319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70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294B7-8773-466B-88F6-84F311C3C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146" y="120110"/>
            <a:ext cx="7556313" cy="1116106"/>
          </a:xfrm>
        </p:spPr>
        <p:txBody>
          <a:bodyPr/>
          <a:lstStyle/>
          <a:p>
            <a:r>
              <a:rPr lang="en-US" dirty="0"/>
              <a:t>Square Root Transformation</a:t>
            </a:r>
            <a:br>
              <a:rPr lang="en-US" dirty="0"/>
            </a:br>
            <a:r>
              <a:rPr lang="en-US" dirty="0"/>
              <a:t>                                             </a:t>
            </a:r>
            <a:r>
              <a:rPr lang="en-US" sz="2000" dirty="0"/>
              <a:t>(</a:t>
            </a:r>
            <a:r>
              <a:rPr lang="en-US" sz="2000" dirty="0" err="1"/>
              <a:t>Rsquare</a:t>
            </a:r>
            <a:r>
              <a:rPr lang="en-US" sz="2000" dirty="0"/>
              <a:t> = 0.469)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E52F34-DF6F-434F-B232-6DFFDD16C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8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C11DD-A838-4CDF-AFCF-08039E1C6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575" y="3552301"/>
            <a:ext cx="4323425" cy="3305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E52A47-7D3C-4C20-AF77-040FACB77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4578"/>
            <a:ext cx="5308847" cy="336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43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CC698-EB0D-4678-B60C-E952D4B4B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C3091-A005-4420-A96F-932B61542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600200"/>
            <a:ext cx="7556313" cy="490713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check for independent errors</a:t>
            </a:r>
          </a:p>
          <a:p>
            <a:pPr lvl="1"/>
            <a:r>
              <a:rPr lang="en-US" dirty="0"/>
              <a:t>Scatterplot of residuals vs predicted values </a:t>
            </a:r>
          </a:p>
          <a:p>
            <a:pPr lvl="1"/>
            <a:r>
              <a:rPr lang="en-US" dirty="0"/>
              <a:t>Add lagged values of the response variable to the model</a:t>
            </a:r>
          </a:p>
          <a:p>
            <a:r>
              <a:rPr lang="en-US" dirty="0"/>
              <a:t>Nonlinearity</a:t>
            </a:r>
          </a:p>
          <a:p>
            <a:pPr lvl="1"/>
            <a:r>
              <a:rPr lang="en-US" dirty="0"/>
              <a:t>Add polynomial terms to the model</a:t>
            </a:r>
          </a:p>
          <a:p>
            <a:r>
              <a:rPr lang="en-US" dirty="0"/>
              <a:t>Outliers</a:t>
            </a:r>
          </a:p>
          <a:p>
            <a:pPr lvl="1"/>
            <a:r>
              <a:rPr lang="en-US" dirty="0"/>
              <a:t>Investigate and determine whether the values are legitimate data values</a:t>
            </a:r>
          </a:p>
          <a:p>
            <a:pPr lvl="1"/>
            <a:r>
              <a:rPr lang="en-US" dirty="0"/>
              <a:t>Determine whether the outlier is influential</a:t>
            </a:r>
          </a:p>
          <a:p>
            <a:pPr lvl="1"/>
            <a:r>
              <a:rPr lang="en-US" dirty="0"/>
              <a:t>Transformations such as log or square root can also reduce the effect of outliers</a:t>
            </a:r>
          </a:p>
          <a:p>
            <a:r>
              <a:rPr lang="en-US" dirty="0"/>
              <a:t>Consider adding other derived variables (such as interaction terms) to the model</a:t>
            </a:r>
          </a:p>
          <a:p>
            <a:r>
              <a:rPr lang="en-US" dirty="0"/>
              <a:t>Determine how to treat missing values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971CC-39FB-4DB3-9CF5-09664855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21553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28133</TotalTime>
  <Words>652</Words>
  <Application>Microsoft Office PowerPoint</Application>
  <PresentationFormat>On-screen Show (4:3)</PresentationFormat>
  <Paragraphs>110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Franklin Gothic Book</vt:lpstr>
      <vt:lpstr>Rockwell</vt:lpstr>
      <vt:lpstr>Wingdings</vt:lpstr>
      <vt:lpstr>Advantage WFU Gray</vt:lpstr>
      <vt:lpstr>Custom Design</vt:lpstr>
      <vt:lpstr>Review:  Multiple Linear Regression          </vt:lpstr>
      <vt:lpstr>Multiple Linear Regression Models</vt:lpstr>
      <vt:lpstr>Regression Modeling Process</vt:lpstr>
      <vt:lpstr>Regression Modeling Process</vt:lpstr>
      <vt:lpstr>Regression Modeling Process</vt:lpstr>
      <vt:lpstr>Kelly Blue Book Example                                               Rsquare = 0.446</vt:lpstr>
      <vt:lpstr>Log Transformation (Rsquare = 0.484)</vt:lpstr>
      <vt:lpstr>Square Root Transformation                                              (Rsquare = 0.469)</vt:lpstr>
      <vt:lpstr>Regression Modeling Process</vt:lpstr>
      <vt:lpstr>What is an interaction?</vt:lpstr>
      <vt:lpstr>Interactions (continued)</vt:lpstr>
      <vt:lpstr>Example:  Housing Data</vt:lpstr>
      <vt:lpstr>Example:  Housing Data</vt:lpstr>
      <vt:lpstr>Kelly Blue Book Interactions</vt:lpstr>
      <vt:lpstr>Kelly Blue Book Interactions</vt:lpstr>
      <vt:lpstr>Polynomial Terms</vt:lpstr>
      <vt:lpstr>Example:  Housing Data</vt:lpstr>
      <vt:lpstr>Example: Housing Data</vt:lpstr>
      <vt:lpstr>Categorical Variables</vt:lpstr>
      <vt:lpstr>Categorical Variables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Balan, Tonya E.</cp:lastModifiedBy>
  <cp:revision>1048</cp:revision>
  <cp:lastPrinted>2016-10-04T20:26:21Z</cp:lastPrinted>
  <dcterms:created xsi:type="dcterms:W3CDTF">2014-09-07T15:36:25Z</dcterms:created>
  <dcterms:modified xsi:type="dcterms:W3CDTF">2023-08-30T14:35:36Z</dcterms:modified>
</cp:coreProperties>
</file>